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21"/>
  </p:notesMasterIdLst>
  <p:handoutMasterIdLst>
    <p:handoutMasterId r:id="rId22"/>
  </p:handoutMasterIdLst>
  <p:sldIdLst>
    <p:sldId id="312" r:id="rId5"/>
    <p:sldId id="304" r:id="rId6"/>
    <p:sldId id="307" r:id="rId7"/>
    <p:sldId id="281" r:id="rId8"/>
    <p:sldId id="282" r:id="rId9"/>
    <p:sldId id="323" r:id="rId10"/>
    <p:sldId id="314" r:id="rId11"/>
    <p:sldId id="315" r:id="rId12"/>
    <p:sldId id="317" r:id="rId13"/>
    <p:sldId id="318" r:id="rId14"/>
    <p:sldId id="319" r:id="rId15"/>
    <p:sldId id="321" r:id="rId16"/>
    <p:sldId id="325" r:id="rId17"/>
    <p:sldId id="322" r:id="rId18"/>
    <p:sldId id="297" r:id="rId19"/>
    <p:sldId id="324" r:id="rId20"/>
  </p:sldIdLst>
  <p:sldSz cx="12192000" cy="6858000"/>
  <p:notesSz cx="13716000" cy="24384000"/>
  <p:defaultTextStyle>
    <a:defPPr rtl="0">
      <a:defRPr lang="ru-RU"/>
    </a:defPPr>
    <a:lvl1pPr marL="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388" autoAdjust="0"/>
  </p:normalViewPr>
  <p:slideViewPr>
    <p:cSldViewPr snapToGrid="0" snapToObjects="1">
      <p:cViewPr varScale="1">
        <p:scale>
          <a:sx n="87" d="100"/>
          <a:sy n="87" d="100"/>
        </p:scale>
        <p:origin x="480" y="67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37" d="100"/>
          <a:sy n="37" d="100"/>
        </p:scale>
        <p:origin x="33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16EF179-AC8C-44A3-9ED6-6152B0CF8E1F}" type="datetimeyyyy">
              <a:rPr lang="ru-RU" smtClean="0"/>
              <a:t>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420BD0AB-C59E-4A46-83D3-F07787446B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54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13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668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557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814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30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A8540-0AB6-0783-EA81-77BE0761F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6B9B62C-096B-616D-2945-E3333ECF6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49B71C8-E138-6FA5-D1F7-7D6971A44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829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6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742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1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Изображение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rtlCol="0" anchor="ctr" anchorCtr="0">
            <a:noAutofit/>
          </a:bodyPr>
          <a:lstStyle>
            <a:lvl1pPr algn="ctr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/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Изображение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" name="Текст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ru-RU" sz="1800"/>
            </a:lvl1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 rtlCol="0">
            <a:normAutofit/>
          </a:bodyPr>
          <a:lstStyle>
            <a:lvl1pPr>
              <a:defRPr lang="ru-RU" sz="1800"/>
            </a:lvl1pPr>
            <a:lvl2pPr>
              <a:defRPr lang="ru-RU" sz="1800"/>
            </a:lvl2pPr>
            <a:lvl3pPr>
              <a:defRPr lang="ru-RU" sz="1800"/>
            </a:lvl3pPr>
            <a:lvl4pPr>
              <a:defRPr lang="ru-RU" sz="1800"/>
            </a:lvl4pPr>
            <a:lvl5pPr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Графический объект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9" name="Полилиния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3" name="Графический объект 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Графический объект 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Изображение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 rtlCol="0"/>
          <a:lstStyle>
            <a:lvl1pPr algn="ctr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9" name="Изображение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rtlCol="0" anchor="b" anchorCtr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rtlCol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lang="ru-RU" sz="240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 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/>
          <a:lstStyle>
            <a:defPPr>
              <a:defRPr lang="ru-RU"/>
            </a:def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 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rtlCol="0" anchor="b"/>
          <a:lstStyle>
            <a:lvl1pPr>
              <a:lnSpc>
                <a:spcPct val="100000"/>
              </a:lnSpc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 rtlCol="0"/>
          <a:lstStyle>
            <a:lvl1pPr>
              <a:defRPr lang="ru-RU" sz="3200"/>
            </a:lvl1pPr>
            <a:lvl2pPr>
              <a:defRPr lang="ru-RU" sz="28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rtlCol="0" anchor="b"/>
          <a:lstStyle>
            <a:lvl1pPr>
              <a:lnSpc>
                <a:spcPct val="100000"/>
              </a:lnSpc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lang="ru-RU" sz="2800"/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 rtl="0"/>
            <a:r>
              <a:rPr lang="ru-RU"/>
              <a:t>Щелкните, чтобы добавить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Полилиния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8" name="Полилиния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Полилиния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4" name="Изображение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50000"/>
              </a:lnSpc>
              <a:spcBef>
                <a:spcPts val="0"/>
              </a:spcBef>
              <a:defRPr lang="ru-RU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ru-RU" sz="18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Полилиния: Фигура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/>
            </a:p>
          </p:txBody>
        </p:sp>
        <p:sp>
          <p:nvSpPr>
            <p:cNvPr id="15" name="Полилиния: фигура 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Изображение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rtlCol="0" anchor="ctr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 dirty="0"/>
              <a:t>Щелкните, чтобы добавить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36" name="Полилиния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олилиния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lvl="0" algn="ctr" rtl="0"/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Текст слайда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</p:txBody>
      </p:sp>
      <p:sp>
        <p:nvSpPr>
          <p:cNvPr id="52" name="Рисунок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/>
              <a:t>Щелкните, чтобы добавить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Изображение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3" name="Полилиния: фигура 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9" name="Полилиния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1" name="Полилиния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3" name="Изображение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rtlCol="0" anchor="b" anchorCtr="0">
            <a:noAutofit/>
          </a:bodyPr>
          <a:lstStyle>
            <a:lvl1pPr algn="l">
              <a:lnSpc>
                <a:spcPct val="100000"/>
              </a:lnSpc>
              <a:defRPr lang="ru-RU" sz="3600" b="1"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8" name="Номер слайда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Изображение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3" name="Изображение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Полилиния: фигура 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7" name="Изображение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9" name="Изображение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Объект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283464" indent="-283464">
              <a:spcBef>
                <a:spcPts val="1000"/>
              </a:spcBef>
              <a:defRPr lang="ru-RU" sz="1800"/>
            </a:lvl3pPr>
            <a:lvl4pPr marL="283464" indent="-283464">
              <a:spcBef>
                <a:spcPts val="1000"/>
              </a:spcBef>
              <a:defRPr lang="ru-RU" sz="1800"/>
            </a:lvl4pPr>
            <a:lvl5pPr marL="283464"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283464" indent="-283464">
              <a:spcBef>
                <a:spcPts val="1000"/>
              </a:spcBef>
              <a:defRPr lang="ru-RU" sz="1800"/>
            </a:lvl3pPr>
            <a:lvl4pPr marL="283464" indent="-283464">
              <a:spcBef>
                <a:spcPts val="1000"/>
              </a:spcBef>
              <a:defRPr lang="ru-RU" sz="1800"/>
            </a:lvl4pPr>
            <a:lvl5pPr marL="283464"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 rtlCol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lang="ru-RU"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lang="ru-RU"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lang="ru-RU"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lang="ru-RU" sz="1800"/>
            </a:lvl4pPr>
            <a:lvl5pPr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indent="-283464">
              <a:spcBef>
                <a:spcPts val="1000"/>
              </a:spcBef>
              <a:defRPr lang="ru-RU" sz="1800"/>
            </a:lvl2pPr>
            <a:lvl3pPr indent="-283464">
              <a:spcBef>
                <a:spcPts val="1000"/>
              </a:spcBef>
              <a:defRPr lang="ru-RU" sz="1800"/>
            </a:lvl3pPr>
            <a:lvl4pPr indent="-283464">
              <a:spcBef>
                <a:spcPts val="1000"/>
              </a:spcBef>
              <a:defRPr lang="ru-RU" sz="1800"/>
            </a:lvl4pPr>
            <a:lvl5pPr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/>
              <a:t>Щелкните, чтобы добавить рисунок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Полилиния: Фигура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/>
            </a:p>
          </p:txBody>
        </p:sp>
        <p:sp>
          <p:nvSpPr>
            <p:cNvPr id="21" name="Полилиния: Фигура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" name="Полилиния: фигура 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3" name="Изображение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44" name="Номер слайда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6" name="Изображение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21" name="Изображение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ru-RU" sz="1200">
                <a:solidFill>
                  <a:schemeClr val="accent6"/>
                </a:solidFill>
                <a:latin typeface="+mn-lt"/>
                <a:cs typeface="+mn-cs" panose="020B0604020202020204" pitchFamily="34" charset="0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ru-RU"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-22916"/>
            <a:ext cx="11139054" cy="3831221"/>
          </a:xfrm>
        </p:spPr>
        <p:txBody>
          <a:bodyPr rtlCol="0" anchor="ctr"/>
          <a:lstStyle>
            <a:defPPr>
              <a:defRPr lang="ru-RU"/>
            </a:defPPr>
          </a:lstStyle>
          <a:p>
            <a:pPr rtl="0"/>
            <a:r>
              <a:rPr lang="ru-RU" dirty="0"/>
              <a:t>Дорожная карта умных развлечений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Учебная практика УП. 03 Классное руководство</a:t>
            </a:r>
          </a:p>
        </p:txBody>
      </p:sp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443EC8A-1733-CCF7-081F-EB4667CB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565" y="1057274"/>
            <a:ext cx="7965461" cy="994164"/>
          </a:xfrm>
        </p:spPr>
        <p:txBody>
          <a:bodyPr rtlCol="0" anchor="b">
            <a:normAutofit/>
          </a:bodyPr>
          <a:lstStyle>
            <a:defPPr>
              <a:defRPr lang="ru-RU"/>
            </a:defPPr>
          </a:lstStyle>
          <a:p>
            <a:pPr rtl="0">
              <a:lnSpc>
                <a:spcPct val="90000"/>
              </a:lnSpc>
            </a:pPr>
            <a:r>
              <a:rPr lang="ru-RU" dirty="0"/>
              <a:t>Гагарин парк, Батутный центр «</a:t>
            </a:r>
            <a:r>
              <a:rPr lang="ru-RU" dirty="0" err="1"/>
              <a:t>гудзон</a:t>
            </a:r>
            <a:r>
              <a:rPr lang="ru-RU" dirty="0"/>
              <a:t>»</a:t>
            </a:r>
          </a:p>
        </p:txBody>
      </p:sp>
      <p:pic>
        <p:nvPicPr>
          <p:cNvPr id="9" name="Объект 8" descr="Изображение выглядит как Человеческое лицо, одежда, человек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04A19A1-1132-5504-9659-937C9F4A76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2" b="41453"/>
          <a:stretch>
            <a:fillRect/>
          </a:stretch>
        </p:blipFill>
        <p:spPr>
          <a:xfrm>
            <a:off x="3460565" y="2303029"/>
            <a:ext cx="7965460" cy="3497698"/>
          </a:xfrm>
          <a:prstGeom prst="rect">
            <a:avLst/>
          </a:prstGeom>
          <a:noFill/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9805D56-4AB8-9CD9-518D-AB63A86ED2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101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3" y="1089213"/>
            <a:ext cx="9879437" cy="980844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dirty="0"/>
              <a:t>Гагарин парк, Батутный центр «</a:t>
            </a:r>
            <a:r>
              <a:rPr lang="ru-RU" dirty="0" err="1"/>
              <a:t>гудзон</a:t>
            </a:r>
            <a:r>
              <a:rPr lang="ru-RU" dirty="0"/>
              <a:t>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0564" y="2331958"/>
            <a:ext cx="3195607" cy="370426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800" b="1" dirty="0"/>
              <a:t>Ул. Труда 183, корпус 1</a:t>
            </a:r>
          </a:p>
          <a:p>
            <a:pPr rtl="0"/>
            <a:r>
              <a:rPr lang="ru-RU" sz="2800" b="1" dirty="0"/>
              <a:t>Цена 250 рублей – 30 минут</a:t>
            </a:r>
          </a:p>
          <a:p>
            <a:pPr rtl="0"/>
            <a:r>
              <a:rPr lang="ru-RU" sz="2800" b="1" dirty="0"/>
              <a:t>1 час – 400 рублей</a:t>
            </a:r>
          </a:p>
          <a:p>
            <a:r>
              <a:rPr lang="ru-RU" sz="2800" b="1" dirty="0"/>
              <a:t>транспортная доступность: автобусы 58</a:t>
            </a:r>
            <a:br>
              <a:rPr lang="ru-RU" sz="2000" dirty="0"/>
            </a:br>
            <a:endParaRPr lang="ru-RU" sz="2000" b="1" dirty="0"/>
          </a:p>
          <a:p>
            <a:pPr rtl="0"/>
            <a:endParaRPr lang="ru-RU" dirty="0"/>
          </a:p>
        </p:txBody>
      </p:sp>
      <p:pic>
        <p:nvPicPr>
          <p:cNvPr id="9" name="Объект 8" descr="Изображение выглядит как одежда, Человеческое лицо, человек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7AA7399-52CC-BD14-96B2-7D46F7BED7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79823" y="2332038"/>
            <a:ext cx="4961466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9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67" y="1047269"/>
            <a:ext cx="9875463" cy="99974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МБУДО центр детской экологии г. </a:t>
            </a:r>
            <a:r>
              <a:rPr lang="ru-RU" dirty="0" err="1"/>
              <a:t>челябинска</a:t>
            </a:r>
            <a:endParaRPr lang="ru-RU" dirty="0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94AEF53A-3ECA-E601-5148-979804698C94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1134" y="2057020"/>
            <a:ext cx="8351096" cy="4698628"/>
          </a:xfrm>
        </p:spPr>
      </p:pic>
      <p:sp>
        <p:nvSpPr>
          <p:cNvPr id="13" name="Объект 7">
            <a:extLst>
              <a:ext uri="{FF2B5EF4-FFF2-40B4-BE49-F238E27FC236}">
                <a16:creationId xmlns:a16="http://schemas.microsoft.com/office/drawing/2014/main" id="{0853098E-C088-D323-4BF2-987893F262F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362973" y="1557147"/>
            <a:ext cx="5766845" cy="3961593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indent="0" rtl="0">
              <a:buNone/>
            </a:pPr>
            <a:endParaRPr lang="ru-RU" sz="2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02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67" y="1047269"/>
            <a:ext cx="9875463" cy="99974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МБУДО центр детской экологии г. </a:t>
            </a:r>
            <a:r>
              <a:rPr lang="ru-RU" dirty="0" err="1"/>
              <a:t>челябинска</a:t>
            </a:r>
            <a:endParaRPr lang="ru-RU" dirty="0"/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0853098E-C088-D323-4BF2-987893F262F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362973" y="1557147"/>
            <a:ext cx="5766845" cy="3961593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indent="0" rtl="0">
              <a:buNone/>
            </a:pPr>
            <a:endParaRPr lang="ru-RU" sz="2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9493F0-B994-0C25-1A00-5C6DFA1EF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1426" y="2908585"/>
            <a:ext cx="5829147" cy="3961593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/>
              <a:t>Привокзальная улица 25. Вход свободный</a:t>
            </a:r>
          </a:p>
          <a:p>
            <a:pPr marL="0" indent="0" algn="ctr">
              <a:buNone/>
            </a:pPr>
            <a:r>
              <a:rPr lang="ru-RU" sz="3200" b="1" dirty="0"/>
              <a:t>транспортная доступность: автобусы 22а, трамвай 16, троллейбус 17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51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0A324-0737-F0DA-1F7D-10CBE06D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10511627" cy="1012785"/>
          </a:xfrm>
        </p:spPr>
        <p:txBody>
          <a:bodyPr rtlCol="0" anchor="b">
            <a:normAutofit/>
          </a:bodyPr>
          <a:lstStyle>
            <a:defPPr>
              <a:defRPr lang="ru-RU"/>
            </a:defPPr>
          </a:lstStyle>
          <a:p>
            <a:pPr rtl="0">
              <a:lnSpc>
                <a:spcPct val="90000"/>
              </a:lnSpc>
            </a:pPr>
            <a:r>
              <a:rPr lang="ru-RU" sz="2500" dirty="0"/>
              <a:t>«</a:t>
            </a:r>
            <a:r>
              <a:rPr lang="ru-RU" sz="2500" dirty="0" err="1"/>
              <a:t>Музыкайф</a:t>
            </a:r>
            <a:r>
              <a:rPr lang="ru-RU" sz="2500" dirty="0"/>
              <a:t>» музыкальная студия в </a:t>
            </a:r>
            <a:r>
              <a:rPr lang="ru-RU" sz="2500" dirty="0" err="1"/>
              <a:t>челябинске</a:t>
            </a:r>
            <a:r>
              <a:rPr lang="ru-RU" sz="2500" dirty="0"/>
              <a:t>. Мастер-класс «лепим, клеим и рисуем»</a:t>
            </a:r>
          </a:p>
        </p:txBody>
      </p:sp>
      <p:pic>
        <p:nvPicPr>
          <p:cNvPr id="8" name="Объект 7" descr="Изображение выглядит как одежда, человек, в помещении, Обуч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0064C9F-E159-353C-A2FF-1017C3945E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30398" b="19517"/>
          <a:stretch>
            <a:fillRect/>
          </a:stretch>
        </p:blipFill>
        <p:spPr>
          <a:xfrm>
            <a:off x="914401" y="2316067"/>
            <a:ext cx="10392508" cy="3948557"/>
          </a:xfrm>
          <a:prstGeom prst="rect">
            <a:avLst/>
          </a:prstGeom>
          <a:noFill/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230A2F2-82BC-9DE6-64EE-B642175B42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213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D22C5-0C9E-B582-A8FE-B45E70A01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849782"/>
            <a:ext cx="3213716" cy="272770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5" name="Рисунок 4" descr="Изображение выглядит как текст, рисунок, грифельная доска, мел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3A4758C-35CE-0ED4-C581-18B28E20F5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64" b="4184"/>
          <a:stretch>
            <a:fillRect/>
          </a:stretch>
        </p:blipFill>
        <p:spPr>
          <a:xfrm>
            <a:off x="0" y="0"/>
            <a:ext cx="3070762" cy="3613636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грифельная доска, рисунок, мел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761878-8BCA-787F-1E03-D5F4AFA4E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631" y="0"/>
            <a:ext cx="2472466" cy="3373941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B5CEF2-E667-BBB5-2EA6-C06F93B6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7720" y="1288402"/>
            <a:ext cx="3764280" cy="3720460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r>
              <a:rPr lang="ru-RU" sz="2800" dirty="0"/>
              <a:t>«</a:t>
            </a:r>
            <a:r>
              <a:rPr lang="ru-RU" sz="2800" dirty="0" err="1"/>
              <a:t>Музыкайф</a:t>
            </a:r>
            <a:r>
              <a:rPr lang="ru-RU" sz="2800" dirty="0"/>
              <a:t>» музыкальная студия в </a:t>
            </a:r>
            <a:r>
              <a:rPr lang="ru-RU" sz="2800" dirty="0" err="1"/>
              <a:t>челябинске</a:t>
            </a:r>
            <a:r>
              <a:rPr lang="ru-RU" sz="2800" dirty="0"/>
              <a:t>. Звенигородская улица 25</a:t>
            </a:r>
            <a:br>
              <a:rPr lang="ru-RU" sz="2800" dirty="0"/>
            </a:br>
            <a:r>
              <a:rPr lang="ru-RU" sz="2800" dirty="0"/>
              <a:t>Цена-1500 рублей 90 минут</a:t>
            </a:r>
          </a:p>
          <a:p>
            <a:r>
              <a:rPr lang="ru-RU" sz="2800" dirty="0"/>
              <a:t>транспортная доступность: автобусы 58 пересадка на 91</a:t>
            </a:r>
          </a:p>
        </p:txBody>
      </p:sp>
      <p:pic>
        <p:nvPicPr>
          <p:cNvPr id="6" name="Рисунок 5" descr="Изображение выглядит как человек, одежда, Человеческое лицо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67CFEDE-05AF-0F3D-2F4A-5550ECD9A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419" y="3116384"/>
            <a:ext cx="2806212" cy="374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C1275-B543-4BC2-A86D-33B7A0670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218" y="1958109"/>
            <a:ext cx="10455563" cy="1634836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5ACE47-0E4D-5559-A6DF-86AD0FCC1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608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6583680" cy="153135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Выполнили: Студентки 25 группы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34640"/>
            <a:ext cx="6583680" cy="3207344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sz="3200" dirty="0" err="1"/>
              <a:t>Чинькова</a:t>
            </a:r>
            <a:r>
              <a:rPr lang="ru-RU" sz="3200" dirty="0"/>
              <a:t> Александра,</a:t>
            </a:r>
          </a:p>
          <a:p>
            <a:pPr rtl="0"/>
            <a:r>
              <a:rPr lang="ru-RU" sz="3200" dirty="0"/>
              <a:t>Юнацкая Полина</a:t>
            </a:r>
          </a:p>
          <a:p>
            <a:pPr rtl="0"/>
            <a:r>
              <a:rPr lang="ru-RU" sz="3200" dirty="0"/>
              <a:t>Лебедева Анастасия,</a:t>
            </a:r>
          </a:p>
          <a:p>
            <a:pPr rtl="0"/>
            <a:r>
              <a:rPr lang="ru-RU" sz="3200" dirty="0" err="1"/>
              <a:t>Юргелянис</a:t>
            </a:r>
            <a:r>
              <a:rPr lang="ru-RU" sz="3200" dirty="0"/>
              <a:t> Анфиса,</a:t>
            </a:r>
          </a:p>
          <a:p>
            <a:pPr rtl="0"/>
            <a:r>
              <a:rPr lang="ru-RU" sz="3200" dirty="0"/>
              <a:t>Холина Мария</a:t>
            </a:r>
          </a:p>
        </p:txBody>
      </p:sp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061623"/>
            <a:ext cx="10982682" cy="4739104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sz="3200" dirty="0"/>
              <a:t>1. </a:t>
            </a:r>
            <a:r>
              <a:rPr lang="ru-RU" sz="3200" dirty="0">
                <a:hlinkClick r:id="rId3" action="ppaction://hlinksldjump"/>
              </a:rPr>
              <a:t>Гражданско-патриотическое воспитание.</a:t>
            </a:r>
            <a:br>
              <a:rPr lang="ru-RU" sz="3200" dirty="0"/>
            </a:br>
            <a:r>
              <a:rPr lang="ru-RU" sz="3200" dirty="0"/>
              <a:t>﻿﻿﻿2. </a:t>
            </a:r>
            <a:r>
              <a:rPr lang="ru-RU" sz="3200" dirty="0">
                <a:hlinkClick r:id="rId4" action="ppaction://hlinksldjump"/>
              </a:rPr>
              <a:t>Духовно-нравственное воспитание.</a:t>
            </a:r>
            <a:br>
              <a:rPr lang="ru-RU" sz="3200" dirty="0"/>
            </a:br>
            <a:r>
              <a:rPr lang="ru-RU" sz="3200" dirty="0"/>
              <a:t>﻿﻿﻿3. </a:t>
            </a:r>
            <a:r>
              <a:rPr lang="ru-RU" sz="3200" dirty="0">
                <a:hlinkClick r:id="rId5" action="ppaction://hlinksldjump"/>
              </a:rPr>
              <a:t>Эстетическое воспитание.</a:t>
            </a:r>
            <a:br>
              <a:rPr lang="ru-RU" sz="3200" dirty="0"/>
            </a:br>
            <a:r>
              <a:rPr lang="ru-RU" sz="3200" dirty="0"/>
              <a:t>﻿﻿﻿4. </a:t>
            </a:r>
            <a:r>
              <a:rPr lang="ru-RU" sz="3200" dirty="0">
                <a:hlinkClick r:id="rId6" action="ppaction://hlinksldjump"/>
              </a:rPr>
              <a:t>Физическое воспитание.</a:t>
            </a:r>
            <a:br>
              <a:rPr lang="ru-RU" sz="3200" dirty="0"/>
            </a:br>
            <a:r>
              <a:rPr lang="ru-RU" sz="3200" dirty="0"/>
              <a:t>﻿﻿﻿5. </a:t>
            </a:r>
            <a:r>
              <a:rPr lang="ru-RU" sz="3200" dirty="0">
                <a:hlinkClick r:id="rId7" action="ppaction://hlinksldjump"/>
              </a:rPr>
              <a:t>Экологическое воспитание.</a:t>
            </a:r>
            <a:br>
              <a:rPr lang="ru-RU" sz="3200" dirty="0"/>
            </a:br>
            <a:r>
              <a:rPr lang="ru-RU" sz="3200" dirty="0"/>
              <a:t>﻿﻿﻿6. </a:t>
            </a:r>
            <a:r>
              <a:rPr lang="ru-RU" sz="3200" dirty="0">
                <a:hlinkClick r:id="rId8" action="ppaction://hlinksldjump"/>
              </a:rPr>
              <a:t>Ценности научного познания.</a:t>
            </a:r>
            <a:endParaRPr lang="ru-RU" sz="3200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D17250B4-83AA-98F3-2812-5831DF26E9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52407C85-9D3D-2171-1DF0-C0E8697600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410780"/>
            <a:ext cx="12062691" cy="117855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err="1"/>
              <a:t>Трк</a:t>
            </a:r>
            <a:r>
              <a:rPr lang="ru-RU" dirty="0"/>
              <a:t> «Урал» кинотеатр «</a:t>
            </a:r>
            <a:r>
              <a:rPr lang="ru-RU" dirty="0" err="1"/>
              <a:t>киномакс</a:t>
            </a:r>
            <a:r>
              <a:rPr lang="ru-RU" dirty="0"/>
              <a:t>» Фильм «Нахимовцы. Янтарный берег»</a:t>
            </a:r>
          </a:p>
        </p:txBody>
      </p:sp>
      <p:pic>
        <p:nvPicPr>
          <p:cNvPr id="8" name="Объект 7" descr="Изображение выглядит как Человеческое лицо, одежда, человек, курт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A93AF1D-FE61-CA10-F239-DA1C4E08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111" y="1589338"/>
            <a:ext cx="6896569" cy="516704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2AB0801-215B-4370-5A03-EC8732B52D6E}"/>
              </a:ext>
            </a:extLst>
          </p:cNvPr>
          <p:cNvSpPr txBox="1">
            <a:spLocks/>
          </p:cNvSpPr>
          <p:nvPr/>
        </p:nvSpPr>
        <p:spPr>
          <a:xfrm>
            <a:off x="7513409" y="1608318"/>
            <a:ext cx="4020425" cy="5799752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36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err="1"/>
              <a:t>Трк</a:t>
            </a:r>
            <a:r>
              <a:rPr lang="ru-RU" sz="2400" dirty="0"/>
              <a:t> «Урал» кинотеатр «</a:t>
            </a:r>
            <a:r>
              <a:rPr lang="ru-RU" sz="2400" dirty="0" err="1"/>
              <a:t>киномакс</a:t>
            </a:r>
            <a:r>
              <a:rPr lang="ru-RU" sz="2400" dirty="0"/>
              <a:t>» ул. Воровского 6</a:t>
            </a:r>
            <a:br>
              <a:rPr lang="ru-RU" sz="2400" dirty="0"/>
            </a:br>
            <a:r>
              <a:rPr lang="ru-RU" sz="2400" dirty="0"/>
              <a:t>Вход по Пушкинской карте-есть.</a:t>
            </a:r>
            <a:br>
              <a:rPr lang="ru-RU" sz="2400" dirty="0"/>
            </a:br>
            <a:r>
              <a:rPr lang="ru-RU" sz="2400" dirty="0"/>
              <a:t>Цена-200 рублей (для школьников/</a:t>
            </a:r>
          </a:p>
          <a:p>
            <a:r>
              <a:rPr lang="ru-RU" sz="2400" dirty="0"/>
              <a:t>студентов)</a:t>
            </a:r>
          </a:p>
          <a:p>
            <a:r>
              <a:rPr lang="ru-RU" sz="2400" dirty="0"/>
              <a:t>Транспортная доступность: автобусы 22а, 58, троллейбус 17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441" y="1061623"/>
            <a:ext cx="5723586" cy="4739104"/>
          </a:xfrm>
        </p:spPr>
        <p:txBody>
          <a:bodyPr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Челябинский театр драмы им. Наума </a:t>
            </a:r>
            <a:r>
              <a:rPr lang="ru-RU" dirty="0" err="1"/>
              <a:t>орлова</a:t>
            </a:r>
            <a:br>
              <a:rPr lang="ru-RU" dirty="0"/>
            </a:br>
            <a:r>
              <a:rPr lang="ru-RU" dirty="0"/>
              <a:t>спектакль «пять вечеров»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 descr="Изображение выглядит как одежда, человек, театр, женщи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74A12E5-B149-4114-5711-09DF156E91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/>
        </p:blipFill>
        <p:spPr>
          <a:xfrm>
            <a:off x="350982" y="1254939"/>
            <a:ext cx="5063138" cy="3797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756D6-D070-A64E-A4EC-592EAC3E9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6C4FE056-1462-FA5A-A16D-48B38B65B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2872" y="-141385"/>
            <a:ext cx="4654692" cy="6616076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Рисунок 6" descr="Изображение выглядит как одежда, человек, женщина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D1E0AD6-AD8D-721B-541D-F7174206C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950691" cy="6600921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ческое лицо, человек, одежда, мех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63B26A6-A518-AE45-6369-2A8360EEC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951" y="179613"/>
            <a:ext cx="3982720" cy="29870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ED5A5-473D-DF91-59C8-23B3B8C56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436" y="3427582"/>
            <a:ext cx="7263964" cy="3602182"/>
          </a:xfrm>
        </p:spPr>
        <p:txBody>
          <a:bodyPr rtlCol="0" anchor="ctr">
            <a:normAutofit/>
          </a:bodyPr>
          <a:lstStyle>
            <a:defPPr>
              <a:defRPr lang="ru-RU"/>
            </a:defPPr>
          </a:lstStyle>
          <a:p>
            <a:r>
              <a:rPr lang="ru-RU" sz="2000" dirty="0"/>
              <a:t>Челябинский театр драмы им. Наума </a:t>
            </a:r>
            <a:r>
              <a:rPr lang="ru-RU" sz="2000" dirty="0" err="1"/>
              <a:t>орлова</a:t>
            </a:r>
            <a:br>
              <a:rPr lang="ru-RU" sz="2000" dirty="0"/>
            </a:br>
            <a:r>
              <a:rPr lang="ru-RU" sz="2000" dirty="0"/>
              <a:t>пл. Революции д. 6</a:t>
            </a:r>
            <a:br>
              <a:rPr lang="ru-RU" sz="2000" dirty="0"/>
            </a:br>
            <a:r>
              <a:rPr lang="ru-RU" sz="2000" dirty="0"/>
              <a:t>вход По пушкинской карте-есть</a:t>
            </a:r>
            <a:br>
              <a:rPr lang="ru-RU" sz="2000" dirty="0"/>
            </a:br>
            <a:r>
              <a:rPr lang="ru-RU" sz="2000" dirty="0"/>
              <a:t>цена-500 рублей (для школьников/студентов)  </a:t>
            </a:r>
            <a:br>
              <a:rPr lang="ru-RU" sz="2000" dirty="0"/>
            </a:br>
            <a:r>
              <a:rPr lang="ru-RU" sz="2000" dirty="0"/>
              <a:t>транспортная доступность: автобусы 22а, 58, троллейбус 17, трамвай 16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45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BDDD6BDC-E008-6AB7-55A1-46ED9BCF0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1" y="1057274"/>
            <a:ext cx="8174826" cy="994164"/>
          </a:xfrm>
        </p:spPr>
        <p:txBody>
          <a:bodyPr rtlCol="0" anchor="b">
            <a:normAutofit fontScale="90000"/>
          </a:bodyPr>
          <a:lstStyle>
            <a:defPPr>
              <a:defRPr lang="ru-RU"/>
            </a:defPPr>
          </a:lstStyle>
          <a:p>
            <a:pPr rtl="0">
              <a:lnSpc>
                <a:spcPct val="90000"/>
              </a:lnSpc>
            </a:pPr>
            <a:r>
              <a:rPr lang="ru-RU" dirty="0"/>
              <a:t>Челябинский музей изобразительных искусств</a:t>
            </a:r>
            <a:br>
              <a:rPr lang="ru-RU" dirty="0"/>
            </a:br>
            <a:r>
              <a:rPr lang="ru-RU" dirty="0"/>
              <a:t>экспозиция «уральский павильон»</a:t>
            </a:r>
          </a:p>
        </p:txBody>
      </p:sp>
      <p:pic>
        <p:nvPicPr>
          <p:cNvPr id="6" name="Рисунок 5" descr="Изображение выглядит как Человеческое лицо, человек, одежда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8300425-E8EF-3B41-7207-B086F652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73" r="2" b="36780"/>
          <a:stretch>
            <a:fillRect/>
          </a:stretch>
        </p:blipFill>
        <p:spPr>
          <a:xfrm>
            <a:off x="3460565" y="2303029"/>
            <a:ext cx="7965460" cy="3497698"/>
          </a:xfrm>
          <a:prstGeom prst="rect">
            <a:avLst/>
          </a:prstGeom>
          <a:noFill/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4B0C0ED-0CA2-05C5-420B-F225239C74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718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6583680" cy="1531357"/>
          </a:xfrm>
        </p:spPr>
        <p:txBody>
          <a:bodyPr rtlCol="0" anchor="b">
            <a:normAutofit fontScale="90000"/>
          </a:bodyPr>
          <a:lstStyle>
            <a:defPPr>
              <a:defRPr lang="ru-RU"/>
            </a:defPPr>
          </a:lstStyle>
          <a:p>
            <a:pPr>
              <a:lnSpc>
                <a:spcPct val="90000"/>
              </a:lnSpc>
            </a:pPr>
            <a:r>
              <a:rPr lang="ru-RU" dirty="0"/>
              <a:t>Челябинский музей изобразительных искусств</a:t>
            </a:r>
            <a:br>
              <a:rPr lang="ru-RU" dirty="0"/>
            </a:br>
            <a:r>
              <a:rPr lang="ru-RU" dirty="0"/>
              <a:t>пл. революции дом 1</a:t>
            </a:r>
          </a:p>
        </p:txBody>
      </p:sp>
      <p:pic>
        <p:nvPicPr>
          <p:cNvPr id="5" name="Объект 4" descr="Изображение выглядит как Человеческое лицо, одежда, человек, курт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B775439-EBED-8EE2-699C-8075A31CB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7088" r="-1" b="17955"/>
          <a:stretch>
            <a:fillRect/>
          </a:stretch>
        </p:blipFill>
        <p:spPr>
          <a:xfrm>
            <a:off x="914400" y="2834640"/>
            <a:ext cx="6583680" cy="3207344"/>
          </a:xfrm>
          <a:prstGeom prst="rect">
            <a:avLst/>
          </a:prstGeom>
          <a:noFill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3783" y="2251896"/>
            <a:ext cx="3154219" cy="3920837"/>
          </a:xfrm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l">
              <a:spcAft>
                <a:spcPts val="600"/>
              </a:spcAft>
            </a:pPr>
            <a:r>
              <a:rPr lang="ru-RU" sz="2400" dirty="0"/>
              <a:t>вход по пушкинской карте-есть</a:t>
            </a:r>
            <a:br>
              <a:rPr lang="ru-RU" sz="2400" dirty="0"/>
            </a:br>
            <a:r>
              <a:rPr lang="ru-RU" sz="2400" dirty="0"/>
              <a:t>цена-200 рублей (для школьников/студентов)</a:t>
            </a:r>
            <a:br>
              <a:rPr lang="ru-RU" sz="2400" dirty="0"/>
            </a:br>
            <a:r>
              <a:rPr lang="ru-RU" sz="2400" dirty="0"/>
              <a:t>транспортная доступность: автобусы 22а, троллейбус 17, трамвай 16</a:t>
            </a:r>
            <a:br>
              <a:rPr lang="ru-RU" sz="2400" dirty="0"/>
            </a:br>
            <a:br>
              <a:rPr lang="ru-RU" sz="3200" dirty="0"/>
            </a:br>
            <a:endParaRPr lang="ru-RU" sz="32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D6FB852-8E49-5E45-9B41-F76A14D968C5}"/>
              </a:ext>
            </a:extLst>
          </p:cNvPr>
          <p:cNvSpPr txBox="1">
            <a:spLocks/>
          </p:cNvSpPr>
          <p:nvPr/>
        </p:nvSpPr>
        <p:spPr>
          <a:xfrm>
            <a:off x="7795492" y="1440583"/>
            <a:ext cx="3845098" cy="4128944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 fontScale="97500"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36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595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D55F2D4-C20E-BEBC-1CCF-4449B045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965393"/>
            <a:ext cx="7155402" cy="109162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7" name="Объект 6" descr="Изображение выглядит как скульптура, музей, в помещении, Бронзовая скульптур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2C38DAC-2A92-E419-965C-2FDBA71BE5B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197481" y="1089708"/>
            <a:ext cx="3791021" cy="5054695"/>
          </a:xfrm>
          <a:prstGeom prst="rect">
            <a:avLst/>
          </a:prstGeom>
        </p:spPr>
      </p:pic>
      <p:pic>
        <p:nvPicPr>
          <p:cNvPr id="9" name="Объект 8" descr="Изображение выглядит как текст, музей, в помещении, диспле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D03DCF-D99D-D93F-F3BA-F19FAB3EA8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114555" y="1089705"/>
            <a:ext cx="3791022" cy="505469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кульптура, лошадь, Бронзовая скульптур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65C60EB-6A29-4BCA-7F48-EEC5D4319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803" y="1089708"/>
            <a:ext cx="3798663" cy="506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9646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893089_TF78438558_Win32" id="{20174D6F-D900-4129-ACAC-D46CF5FD4DB7}" vid="{268851D2-D7B5-4873-88EC-188753A90A6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{665AAC5B-4070-4585-BE99-1412214D7EB0}TF8a9b5915-b8c7-461e-8cdd-693d48b5e323138ae9a7_win32-fecfc327da1f</Template>
  <TotalTime>146</TotalTime>
  <Words>344</Words>
  <Application>Microsoft Office PowerPoint</Application>
  <PresentationFormat>Широкоэкранный</PresentationFormat>
  <Paragraphs>31</Paragraphs>
  <Slides>16</Slides>
  <Notes>15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Times new Roman</vt:lpstr>
      <vt:lpstr>Пользовательская</vt:lpstr>
      <vt:lpstr>Дорожная карта умных развлечений  Учебная практика УП. 03 Классное руководство</vt:lpstr>
      <vt:lpstr>Выполнили: Студентки 25 группы</vt:lpstr>
      <vt:lpstr>1. Гражданско-патриотическое воспитание. ﻿﻿﻿2. Духовно-нравственное воспитание. ﻿﻿﻿3. Эстетическое воспитание. ﻿﻿﻿4. Физическое воспитание. ﻿﻿﻿5. Экологическое воспитание. ﻿﻿﻿6. Ценности научного познания.</vt:lpstr>
      <vt:lpstr>Трк «Урал» кинотеатр «киномакс» Фильм «Нахимовцы. Янтарный берег»</vt:lpstr>
      <vt:lpstr>Челябинский театр драмы им. Наума орлова спектакль «пять вечеров» </vt:lpstr>
      <vt:lpstr>Челябинский театр драмы им. Наума орлова пл. Революции д. 6 вход По пушкинской карте-есть цена-500 рублей (для школьников/студентов)   транспортная доступность: автобусы 22а, 58, троллейбус 17, трамвай 16  </vt:lpstr>
      <vt:lpstr>Челябинский музей изобразительных искусств экспозиция «уральский павильон»</vt:lpstr>
      <vt:lpstr>Челябинский музей изобразительных искусств пл. революции дом 1</vt:lpstr>
      <vt:lpstr>Презентация PowerPoint</vt:lpstr>
      <vt:lpstr>Гагарин парк, Батутный центр «гудзон»</vt:lpstr>
      <vt:lpstr>Гагарин парк, Батутный центр «гудзон»</vt:lpstr>
      <vt:lpstr>МБУДО центр детской экологии г. челябинска</vt:lpstr>
      <vt:lpstr>МБУДО центр детской экологии г. челябинска</vt:lpstr>
      <vt:lpstr>«Музыкайф» музыкальная студия в челябинске. Мастер-класс «лепим, клеим и рисуем»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Мария Холина</dc:creator>
  <cp:lastModifiedBy>Мария Холина</cp:lastModifiedBy>
  <cp:revision>5</cp:revision>
  <dcterms:created xsi:type="dcterms:W3CDTF">2025-12-10T16:20:03Z</dcterms:created>
  <dcterms:modified xsi:type="dcterms:W3CDTF">2025-12-16T17:24:53Z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